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56" r:id="rId5"/>
    <p:sldId id="260" r:id="rId6"/>
    <p:sldId id="261" r:id="rId7"/>
    <p:sldId id="262" r:id="rId8"/>
    <p:sldId id="263" r:id="rId9"/>
    <p:sldId id="264" r:id="rId10"/>
    <p:sldId id="273" r:id="rId11"/>
    <p:sldId id="265" r:id="rId12"/>
    <p:sldId id="266" r:id="rId13"/>
    <p:sldId id="267" r:id="rId14"/>
    <p:sldId id="268" r:id="rId15"/>
    <p:sldId id="269" r:id="rId16"/>
    <p:sldId id="270" r:id="rId17"/>
    <p:sldId id="271" r:id="rId18"/>
    <p:sldId id="272"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6" d="100"/>
          <a:sy n="76" d="100"/>
        </p:scale>
        <p:origin x="126" y="7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F6FCE4-CB3C-4733-921E-00A55534604E}" type="datetimeFigureOut">
              <a:rPr lang="en-US" smtClean="0"/>
              <a:t>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88665-F6AE-4396-B807-93F1C66C8D53}" type="slidenum">
              <a:rPr lang="en-US" smtClean="0"/>
              <a:t>‹#›</a:t>
            </a:fld>
            <a:endParaRPr lang="en-US"/>
          </a:p>
        </p:txBody>
      </p:sp>
    </p:spTree>
    <p:extLst>
      <p:ext uri="{BB962C8B-B14F-4D97-AF65-F5344CB8AC3E}">
        <p14:creationId xmlns:p14="http://schemas.microsoft.com/office/powerpoint/2010/main" val="361676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F6FCE4-CB3C-4733-921E-00A55534604E}" type="datetimeFigureOut">
              <a:rPr lang="en-US" smtClean="0"/>
              <a:t>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88665-F6AE-4396-B807-93F1C66C8D53}" type="slidenum">
              <a:rPr lang="en-US" smtClean="0"/>
              <a:t>‹#›</a:t>
            </a:fld>
            <a:endParaRPr lang="en-US"/>
          </a:p>
        </p:txBody>
      </p:sp>
    </p:spTree>
    <p:extLst>
      <p:ext uri="{BB962C8B-B14F-4D97-AF65-F5344CB8AC3E}">
        <p14:creationId xmlns:p14="http://schemas.microsoft.com/office/powerpoint/2010/main" val="4172553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F6FCE4-CB3C-4733-921E-00A55534604E}" type="datetimeFigureOut">
              <a:rPr lang="en-US" smtClean="0"/>
              <a:t>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88665-F6AE-4396-B807-93F1C66C8D53}" type="slidenum">
              <a:rPr lang="en-US" smtClean="0"/>
              <a:t>‹#›</a:t>
            </a:fld>
            <a:endParaRPr lang="en-US"/>
          </a:p>
        </p:txBody>
      </p:sp>
    </p:spTree>
    <p:extLst>
      <p:ext uri="{BB962C8B-B14F-4D97-AF65-F5344CB8AC3E}">
        <p14:creationId xmlns:p14="http://schemas.microsoft.com/office/powerpoint/2010/main" val="2919920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F6FCE4-CB3C-4733-921E-00A55534604E}" type="datetimeFigureOut">
              <a:rPr lang="en-US" smtClean="0"/>
              <a:t>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88665-F6AE-4396-B807-93F1C66C8D53}" type="slidenum">
              <a:rPr lang="en-US" smtClean="0"/>
              <a:t>‹#›</a:t>
            </a:fld>
            <a:endParaRPr lang="en-US"/>
          </a:p>
        </p:txBody>
      </p:sp>
    </p:spTree>
    <p:extLst>
      <p:ext uri="{BB962C8B-B14F-4D97-AF65-F5344CB8AC3E}">
        <p14:creationId xmlns:p14="http://schemas.microsoft.com/office/powerpoint/2010/main" val="2583544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2F6FCE4-CB3C-4733-921E-00A55534604E}" type="datetimeFigureOut">
              <a:rPr lang="en-US" smtClean="0"/>
              <a:t>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88665-F6AE-4396-B807-93F1C66C8D53}" type="slidenum">
              <a:rPr lang="en-US" smtClean="0"/>
              <a:t>‹#›</a:t>
            </a:fld>
            <a:endParaRPr lang="en-US"/>
          </a:p>
        </p:txBody>
      </p:sp>
    </p:spTree>
    <p:extLst>
      <p:ext uri="{BB962C8B-B14F-4D97-AF65-F5344CB8AC3E}">
        <p14:creationId xmlns:p14="http://schemas.microsoft.com/office/powerpoint/2010/main" val="2161598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F6FCE4-CB3C-4733-921E-00A55534604E}" type="datetimeFigureOut">
              <a:rPr lang="en-US" smtClean="0"/>
              <a:t>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788665-F6AE-4396-B807-93F1C66C8D53}" type="slidenum">
              <a:rPr lang="en-US" smtClean="0"/>
              <a:t>‹#›</a:t>
            </a:fld>
            <a:endParaRPr lang="en-US"/>
          </a:p>
        </p:txBody>
      </p:sp>
    </p:spTree>
    <p:extLst>
      <p:ext uri="{BB962C8B-B14F-4D97-AF65-F5344CB8AC3E}">
        <p14:creationId xmlns:p14="http://schemas.microsoft.com/office/powerpoint/2010/main" val="3987722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F6FCE4-CB3C-4733-921E-00A55534604E}" type="datetimeFigureOut">
              <a:rPr lang="en-US" smtClean="0"/>
              <a:t>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788665-F6AE-4396-B807-93F1C66C8D53}" type="slidenum">
              <a:rPr lang="en-US" smtClean="0"/>
              <a:t>‹#›</a:t>
            </a:fld>
            <a:endParaRPr lang="en-US"/>
          </a:p>
        </p:txBody>
      </p:sp>
    </p:spTree>
    <p:extLst>
      <p:ext uri="{BB962C8B-B14F-4D97-AF65-F5344CB8AC3E}">
        <p14:creationId xmlns:p14="http://schemas.microsoft.com/office/powerpoint/2010/main" val="984594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F6FCE4-CB3C-4733-921E-00A55534604E}" type="datetimeFigureOut">
              <a:rPr lang="en-US" smtClean="0"/>
              <a:t>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788665-F6AE-4396-B807-93F1C66C8D53}" type="slidenum">
              <a:rPr lang="en-US" smtClean="0"/>
              <a:t>‹#›</a:t>
            </a:fld>
            <a:endParaRPr lang="en-US"/>
          </a:p>
        </p:txBody>
      </p:sp>
    </p:spTree>
    <p:extLst>
      <p:ext uri="{BB962C8B-B14F-4D97-AF65-F5344CB8AC3E}">
        <p14:creationId xmlns:p14="http://schemas.microsoft.com/office/powerpoint/2010/main" val="537270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F6FCE4-CB3C-4733-921E-00A55534604E}" type="datetimeFigureOut">
              <a:rPr lang="en-US" smtClean="0"/>
              <a:t>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788665-F6AE-4396-B807-93F1C66C8D53}" type="slidenum">
              <a:rPr lang="en-US" smtClean="0"/>
              <a:t>‹#›</a:t>
            </a:fld>
            <a:endParaRPr lang="en-US"/>
          </a:p>
        </p:txBody>
      </p:sp>
    </p:spTree>
    <p:extLst>
      <p:ext uri="{BB962C8B-B14F-4D97-AF65-F5344CB8AC3E}">
        <p14:creationId xmlns:p14="http://schemas.microsoft.com/office/powerpoint/2010/main" val="190351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2F6FCE4-CB3C-4733-921E-00A55534604E}" type="datetimeFigureOut">
              <a:rPr lang="en-US" smtClean="0"/>
              <a:t>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788665-F6AE-4396-B807-93F1C66C8D53}" type="slidenum">
              <a:rPr lang="en-US" smtClean="0"/>
              <a:t>‹#›</a:t>
            </a:fld>
            <a:endParaRPr lang="en-US"/>
          </a:p>
        </p:txBody>
      </p:sp>
    </p:spTree>
    <p:extLst>
      <p:ext uri="{BB962C8B-B14F-4D97-AF65-F5344CB8AC3E}">
        <p14:creationId xmlns:p14="http://schemas.microsoft.com/office/powerpoint/2010/main" val="1142490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2F6FCE4-CB3C-4733-921E-00A55534604E}" type="datetimeFigureOut">
              <a:rPr lang="en-US" smtClean="0"/>
              <a:t>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788665-F6AE-4396-B807-93F1C66C8D53}" type="slidenum">
              <a:rPr lang="en-US" smtClean="0"/>
              <a:t>‹#›</a:t>
            </a:fld>
            <a:endParaRPr lang="en-US"/>
          </a:p>
        </p:txBody>
      </p:sp>
    </p:spTree>
    <p:extLst>
      <p:ext uri="{BB962C8B-B14F-4D97-AF65-F5344CB8AC3E}">
        <p14:creationId xmlns:p14="http://schemas.microsoft.com/office/powerpoint/2010/main" val="2731285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F6FCE4-CB3C-4733-921E-00A55534604E}" type="datetimeFigureOut">
              <a:rPr lang="en-US" smtClean="0"/>
              <a:t>2/7/2017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788665-F6AE-4396-B807-93F1C66C8D53}" type="slidenum">
              <a:rPr lang="en-US" smtClean="0"/>
              <a:t>‹#›</a:t>
            </a:fld>
            <a:endParaRPr lang="en-US"/>
          </a:p>
        </p:txBody>
      </p:sp>
    </p:spTree>
    <p:extLst>
      <p:ext uri="{BB962C8B-B14F-4D97-AF65-F5344CB8AC3E}">
        <p14:creationId xmlns:p14="http://schemas.microsoft.com/office/powerpoint/2010/main" val="17539532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8.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3243489"/>
          </a:xfrm>
        </p:spPr>
        <p:txBody>
          <a:bodyPr>
            <a:normAutofit/>
          </a:bodyPr>
          <a:lstStyle/>
          <a:p>
            <a:pPr algn="ctr"/>
            <a:r>
              <a:rPr lang="en-US" sz="4800" dirty="0" smtClean="0">
                <a:solidFill>
                  <a:schemeClr val="accent6">
                    <a:lumMod val="75000"/>
                  </a:schemeClr>
                </a:solidFill>
              </a:rPr>
              <a:t>Lye Brook </a:t>
            </a:r>
            <a:r>
              <a:rPr lang="en-US" sz="4800" dirty="0" err="1" smtClean="0">
                <a:solidFill>
                  <a:schemeClr val="accent6">
                    <a:lumMod val="75000"/>
                  </a:schemeClr>
                </a:solidFill>
              </a:rPr>
              <a:t>SubCommittee</a:t>
            </a:r>
            <a:r>
              <a:rPr lang="en-US" sz="4800" dirty="0" smtClean="0">
                <a:solidFill>
                  <a:schemeClr val="accent6">
                    <a:lumMod val="75000"/>
                  </a:schemeClr>
                </a:solidFill>
              </a:rPr>
              <a:t> Field Trip</a:t>
            </a:r>
            <a:br>
              <a:rPr lang="en-US" sz="4800" dirty="0" smtClean="0">
                <a:solidFill>
                  <a:schemeClr val="accent6">
                    <a:lumMod val="75000"/>
                  </a:schemeClr>
                </a:solidFill>
              </a:rPr>
            </a:br>
            <a:r>
              <a:rPr lang="en-US" sz="4800" dirty="0" smtClean="0">
                <a:solidFill>
                  <a:schemeClr val="accent6">
                    <a:lumMod val="75000"/>
                  </a:schemeClr>
                </a:solidFill>
              </a:rPr>
              <a:t> August  2016</a:t>
            </a:r>
            <a:endParaRPr lang="en-US" sz="4800" dirty="0">
              <a:solidFill>
                <a:schemeClr val="accent6">
                  <a:lumMod val="75000"/>
                </a:schemeClr>
              </a:solidFill>
            </a:endParaRPr>
          </a:p>
        </p:txBody>
      </p:sp>
    </p:spTree>
    <p:extLst>
      <p:ext uri="{BB962C8B-B14F-4D97-AF65-F5344CB8AC3E}">
        <p14:creationId xmlns:p14="http://schemas.microsoft.com/office/powerpoint/2010/main" val="3684800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763588" y="838200"/>
            <a:ext cx="3932237" cy="5334000"/>
          </a:xfrm>
        </p:spPr>
        <p:txBody>
          <a:bodyPr>
            <a:noAutofit/>
          </a:bodyPr>
          <a:lstStyle/>
          <a:p>
            <a:r>
              <a:rPr lang="en-US" sz="3200" dirty="0" smtClean="0"/>
              <a:t>This trail follows an old railroad bed. Part of the trail will be re-routed to move it further from Bourn Brook. In many places the brook has a good buffer zone between it and the trail, but in some places the trail is fairly close to the brook.</a:t>
            </a:r>
            <a:endParaRPr lang="en-US" sz="3200"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83188" y="1109662"/>
            <a:ext cx="6172200" cy="4629150"/>
          </a:xfrm>
        </p:spPr>
      </p:pic>
    </p:spTree>
    <p:extLst>
      <p:ext uri="{BB962C8B-B14F-4D97-AF65-F5344CB8AC3E}">
        <p14:creationId xmlns:p14="http://schemas.microsoft.com/office/powerpoint/2010/main" val="238417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47788" y="228600"/>
            <a:ext cx="9205912" cy="6096000"/>
          </a:xfrm>
        </p:spPr>
      </p:pic>
      <p:sp>
        <p:nvSpPr>
          <p:cNvPr id="6" name="TextBox 5"/>
          <p:cNvSpPr txBox="1"/>
          <p:nvPr/>
        </p:nvSpPr>
        <p:spPr>
          <a:xfrm>
            <a:off x="3252788" y="6362700"/>
            <a:ext cx="5802312" cy="369332"/>
          </a:xfrm>
          <a:prstGeom prst="rect">
            <a:avLst/>
          </a:prstGeom>
          <a:noFill/>
        </p:spPr>
        <p:txBody>
          <a:bodyPr wrap="square" rtlCol="0">
            <a:spAutoFit/>
          </a:bodyPr>
          <a:lstStyle/>
          <a:p>
            <a:r>
              <a:rPr lang="en-US" dirty="0" smtClean="0"/>
              <a:t>We arrived at the Douglas Shelter and took a look around.</a:t>
            </a:r>
            <a:endParaRPr lang="en-US" dirty="0"/>
          </a:p>
        </p:txBody>
      </p:sp>
    </p:spTree>
    <p:extLst>
      <p:ext uri="{BB962C8B-B14F-4D97-AF65-F5344CB8AC3E}">
        <p14:creationId xmlns:p14="http://schemas.microsoft.com/office/powerpoint/2010/main" val="3064555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378700" y="-1"/>
            <a:ext cx="4813300" cy="3609975"/>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38500"/>
            <a:ext cx="4826000" cy="36195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3000" y="-1"/>
            <a:ext cx="5334000" cy="4000500"/>
          </a:xfrm>
          <a:prstGeom prst="rect">
            <a:avLst/>
          </a:prstGeom>
        </p:spPr>
      </p:pic>
      <p:sp>
        <p:nvSpPr>
          <p:cNvPr id="8" name="TextBox 7"/>
          <p:cNvSpPr txBox="1"/>
          <p:nvPr/>
        </p:nvSpPr>
        <p:spPr>
          <a:xfrm>
            <a:off x="5778500" y="4089399"/>
            <a:ext cx="5524500" cy="2585323"/>
          </a:xfrm>
          <a:prstGeom prst="rect">
            <a:avLst/>
          </a:prstGeom>
          <a:noFill/>
        </p:spPr>
        <p:txBody>
          <a:bodyPr wrap="square" rtlCol="0">
            <a:spAutoFit/>
          </a:bodyPr>
          <a:lstStyle/>
          <a:p>
            <a:r>
              <a:rPr lang="en-US" dirty="0" smtClean="0"/>
              <a:t>Some of the things to consider at a shelter are the number of people who arrive expecting to camp at that location. If the shelter is full, people camp in the woods nearby, making obvious tenting sites in the wilderness area. </a:t>
            </a:r>
            <a:endParaRPr lang="en-US" dirty="0"/>
          </a:p>
          <a:p>
            <a:r>
              <a:rPr lang="en-US" dirty="0" smtClean="0"/>
              <a:t>Is it better to disperse people so they are not heavily using one area, or is it best to keep the damage contained to one area, with occasional shut downs or diversion to allow a place to recover?</a:t>
            </a:r>
            <a:endParaRPr lang="en-US" dirty="0"/>
          </a:p>
        </p:txBody>
      </p:sp>
    </p:spTree>
    <p:extLst>
      <p:ext uri="{BB962C8B-B14F-4D97-AF65-F5344CB8AC3E}">
        <p14:creationId xmlns:p14="http://schemas.microsoft.com/office/powerpoint/2010/main" val="2871459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549400"/>
            <a:ext cx="4944533" cy="3708400"/>
          </a:xfrm>
        </p:spPr>
      </p:pic>
      <p:sp>
        <p:nvSpPr>
          <p:cNvPr id="4" name="Text Placeholder 3"/>
          <p:cNvSpPr>
            <a:spLocks noGrp="1"/>
          </p:cNvSpPr>
          <p:nvPr>
            <p:ph type="body" sz="half" idx="2"/>
          </p:nvPr>
        </p:nvSpPr>
        <p:spPr>
          <a:xfrm>
            <a:off x="4944533" y="495300"/>
            <a:ext cx="2103967" cy="5257800"/>
          </a:xfrm>
          <a:ln w="28575">
            <a:solidFill>
              <a:schemeClr val="accent1">
                <a:lumMod val="40000"/>
                <a:lumOff val="60000"/>
              </a:schemeClr>
            </a:solidFill>
          </a:ln>
        </p:spPr>
        <p:txBody>
          <a:bodyPr/>
          <a:lstStyle/>
          <a:p>
            <a:r>
              <a:rPr lang="en-US" sz="3200" dirty="0" smtClean="0"/>
              <a:t>Water and access to water is another concern. The water level is fairly low at this time of year (August)</a:t>
            </a:r>
            <a:r>
              <a:rPr lang="en-US" dirty="0" smtClean="0"/>
              <a:t>.</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191250" y="862806"/>
            <a:ext cx="6858000" cy="5143500"/>
          </a:xfrm>
          <a:prstGeom prst="rect">
            <a:avLst/>
          </a:prstGeom>
        </p:spPr>
      </p:pic>
    </p:spTree>
    <p:extLst>
      <p:ext uri="{BB962C8B-B14F-4D97-AF65-F5344CB8AC3E}">
        <p14:creationId xmlns:p14="http://schemas.microsoft.com/office/powerpoint/2010/main" val="731956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83188" y="1109662"/>
            <a:ext cx="6172200" cy="4629150"/>
          </a:xfrm>
        </p:spPr>
      </p:pic>
      <p:sp>
        <p:nvSpPr>
          <p:cNvPr id="4" name="Text Placeholder 3"/>
          <p:cNvSpPr>
            <a:spLocks noGrp="1"/>
          </p:cNvSpPr>
          <p:nvPr>
            <p:ph type="body" sz="half" idx="2"/>
          </p:nvPr>
        </p:nvSpPr>
        <p:spPr>
          <a:xfrm>
            <a:off x="611188" y="1529555"/>
            <a:ext cx="4291012" cy="3789363"/>
          </a:xfrm>
        </p:spPr>
        <p:txBody>
          <a:bodyPr>
            <a:noAutofit/>
          </a:bodyPr>
          <a:lstStyle/>
          <a:p>
            <a:r>
              <a:rPr lang="en-US" sz="2800" dirty="0" smtClean="0"/>
              <a:t>The water quality of Bourn Brook is quite high. Jim Kellogg was instrumental in advocating for the designation of the section of Bourn Brook that is in the wilderness area to be classified as an A-1 body of water</a:t>
            </a:r>
            <a:r>
              <a:rPr lang="en-US" sz="2800" dirty="0"/>
              <a:t>.</a:t>
            </a:r>
            <a:endParaRPr lang="en-US" sz="2800" dirty="0" smtClean="0"/>
          </a:p>
        </p:txBody>
      </p:sp>
    </p:spTree>
    <p:extLst>
      <p:ext uri="{BB962C8B-B14F-4D97-AF65-F5344CB8AC3E}">
        <p14:creationId xmlns:p14="http://schemas.microsoft.com/office/powerpoint/2010/main" val="3432548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7264400" cy="5448300"/>
          </a:xfrm>
        </p:spPr>
      </p:pic>
      <p:sp>
        <p:nvSpPr>
          <p:cNvPr id="4" name="Text Placeholder 3"/>
          <p:cNvSpPr>
            <a:spLocks noGrp="1"/>
          </p:cNvSpPr>
          <p:nvPr>
            <p:ph type="body" sz="half" idx="2"/>
          </p:nvPr>
        </p:nvSpPr>
        <p:spPr>
          <a:xfrm>
            <a:off x="7862888" y="1739900"/>
            <a:ext cx="3932237" cy="4559300"/>
          </a:xfrm>
          <a:ln w="38100">
            <a:solidFill>
              <a:schemeClr val="accent1">
                <a:lumMod val="60000"/>
                <a:lumOff val="40000"/>
              </a:schemeClr>
            </a:solidFill>
          </a:ln>
        </p:spPr>
        <p:txBody>
          <a:bodyPr>
            <a:noAutofit/>
          </a:bodyPr>
          <a:lstStyle/>
          <a:p>
            <a:r>
              <a:rPr lang="en-US" sz="3600" dirty="0" smtClean="0"/>
              <a:t>Bourn Brook offers high water quality and a variety of habitat types to its denizens. Note the fallen woody debris, the deep pools and the rocks of different sizes.</a:t>
            </a:r>
            <a:endParaRPr lang="en-US" sz="3600" dirty="0"/>
          </a:p>
        </p:txBody>
      </p:sp>
    </p:spTree>
    <p:extLst>
      <p:ext uri="{BB962C8B-B14F-4D97-AF65-F5344CB8AC3E}">
        <p14:creationId xmlns:p14="http://schemas.microsoft.com/office/powerpoint/2010/main" val="680214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6172200" cy="4629150"/>
          </a:xfrm>
        </p:spPr>
      </p:pic>
      <p:sp>
        <p:nvSpPr>
          <p:cNvPr id="4" name="Text Placeholder 3"/>
          <p:cNvSpPr>
            <a:spLocks noGrp="1"/>
          </p:cNvSpPr>
          <p:nvPr>
            <p:ph type="body" sz="half" idx="2"/>
          </p:nvPr>
        </p:nvSpPr>
        <p:spPr>
          <a:xfrm>
            <a:off x="940991" y="4970462"/>
            <a:ext cx="4290219" cy="1546225"/>
          </a:xfrm>
          <a:ln w="38100">
            <a:solidFill>
              <a:schemeClr val="accent1">
                <a:lumMod val="60000"/>
                <a:lumOff val="40000"/>
              </a:schemeClr>
            </a:solidFill>
          </a:ln>
        </p:spPr>
        <p:txBody>
          <a:bodyPr>
            <a:normAutofit/>
          </a:bodyPr>
          <a:lstStyle/>
          <a:p>
            <a:r>
              <a:rPr lang="en-US" sz="2400" dirty="0" smtClean="0"/>
              <a:t>The brook has a few long straight passages, which is something that is not often seen on most high elevation Vermont brooks.</a:t>
            </a:r>
            <a:endParaRPr lang="en-US" sz="2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314950" y="857250"/>
            <a:ext cx="6858000" cy="5143500"/>
          </a:xfrm>
          <a:prstGeom prst="rect">
            <a:avLst/>
          </a:prstGeom>
        </p:spPr>
      </p:pic>
    </p:spTree>
    <p:extLst>
      <p:ext uri="{BB962C8B-B14F-4D97-AF65-F5344CB8AC3E}">
        <p14:creationId xmlns:p14="http://schemas.microsoft.com/office/powerpoint/2010/main" val="4164547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6399" y="0"/>
            <a:ext cx="5723467" cy="4292600"/>
          </a:xfrm>
        </p:spPr>
      </p:pic>
      <p:sp>
        <p:nvSpPr>
          <p:cNvPr id="4" name="Text Placeholder 3"/>
          <p:cNvSpPr>
            <a:spLocks noGrp="1"/>
          </p:cNvSpPr>
          <p:nvPr>
            <p:ph type="body" sz="half" idx="2"/>
          </p:nvPr>
        </p:nvSpPr>
        <p:spPr>
          <a:xfrm>
            <a:off x="6359697" y="0"/>
            <a:ext cx="3932237" cy="3811588"/>
          </a:xfrm>
        </p:spPr>
        <p:txBody>
          <a:bodyPr>
            <a:normAutofit/>
          </a:bodyPr>
          <a:lstStyle/>
          <a:p>
            <a:r>
              <a:rPr lang="en-US" sz="3200" dirty="0"/>
              <a:t>A</a:t>
            </a:r>
            <a:r>
              <a:rPr lang="en-US" sz="3200" dirty="0" smtClean="0"/>
              <a:t>n opening in the woods with an old cellar hole, and a </a:t>
            </a:r>
            <a:r>
              <a:rPr lang="en-US" sz="3200" i="1" dirty="0" err="1" smtClean="0"/>
              <a:t>Russula</a:t>
            </a:r>
            <a:r>
              <a:rPr lang="en-US" sz="3200" i="1" dirty="0" smtClean="0"/>
              <a:t> </a:t>
            </a:r>
            <a:r>
              <a:rPr lang="en-US" sz="3200" i="1" dirty="0" err="1" smtClean="0"/>
              <a:t>emetica</a:t>
            </a:r>
            <a:r>
              <a:rPr lang="en-US" sz="3200" i="1" dirty="0" smtClean="0"/>
              <a:t> </a:t>
            </a:r>
            <a:r>
              <a:rPr lang="en-US" sz="3200" dirty="0" smtClean="0"/>
              <a:t>that provided a snack for a chipmunk.</a:t>
            </a:r>
            <a:endParaRPr lang="en-US" sz="32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7790829" y="2846387"/>
            <a:ext cx="4584700" cy="3438525"/>
          </a:xfrm>
          <a:prstGeom prst="rect">
            <a:avLst/>
          </a:prstGeom>
        </p:spPr>
      </p:pic>
    </p:spTree>
    <p:extLst>
      <p:ext uri="{BB962C8B-B14F-4D97-AF65-F5344CB8AC3E}">
        <p14:creationId xmlns:p14="http://schemas.microsoft.com/office/powerpoint/2010/main" val="17642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0000" y="1689100"/>
            <a:ext cx="7112000" cy="5168900"/>
          </a:xfrm>
          <a:prstGeom prst="rect">
            <a:avLst/>
          </a:prstGeom>
        </p:spPr>
      </p:pic>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6172200" cy="4629150"/>
          </a:xfrm>
        </p:spPr>
      </p:pic>
      <p:sp>
        <p:nvSpPr>
          <p:cNvPr id="4" name="Text Placeholder 3"/>
          <p:cNvSpPr>
            <a:spLocks noGrp="1"/>
          </p:cNvSpPr>
          <p:nvPr>
            <p:ph type="body" sz="half" idx="2"/>
          </p:nvPr>
        </p:nvSpPr>
        <p:spPr>
          <a:xfrm>
            <a:off x="177800" y="4996646"/>
            <a:ext cx="4902200" cy="1809750"/>
          </a:xfrm>
        </p:spPr>
        <p:txBody>
          <a:bodyPr>
            <a:normAutofit/>
          </a:bodyPr>
          <a:lstStyle/>
          <a:p>
            <a:r>
              <a:rPr lang="en-US" sz="2400" dirty="0" smtClean="0"/>
              <a:t>A slog through the bog got us to the outskirts of Little Mud Pond, where we were able to observe wetland vegetation such as </a:t>
            </a:r>
            <a:r>
              <a:rPr lang="en-US" sz="2400" i="1" dirty="0" smtClean="0"/>
              <a:t>Kalmia</a:t>
            </a:r>
            <a:r>
              <a:rPr lang="en-US" sz="2400" dirty="0" smtClean="0"/>
              <a:t> and </a:t>
            </a:r>
            <a:r>
              <a:rPr lang="en-US" sz="2400" i="1" dirty="0" smtClean="0"/>
              <a:t>Spirea.</a:t>
            </a:r>
            <a:endParaRPr lang="en-US" sz="2400" i="1" dirty="0"/>
          </a:p>
        </p:txBody>
      </p:sp>
      <p:sp>
        <p:nvSpPr>
          <p:cNvPr id="7" name="TextBox 6"/>
          <p:cNvSpPr txBox="1"/>
          <p:nvPr/>
        </p:nvSpPr>
        <p:spPr>
          <a:xfrm>
            <a:off x="7112000" y="367497"/>
            <a:ext cx="4140200" cy="954107"/>
          </a:xfrm>
          <a:prstGeom prst="rect">
            <a:avLst/>
          </a:prstGeom>
          <a:noFill/>
        </p:spPr>
        <p:txBody>
          <a:bodyPr wrap="square" rtlCol="0">
            <a:spAutoFit/>
          </a:bodyPr>
          <a:lstStyle/>
          <a:p>
            <a:pPr algn="ctr"/>
            <a:r>
              <a:rPr lang="en-US" sz="2800" dirty="0" smtClean="0"/>
              <a:t>This area is now  draining onto the trail</a:t>
            </a:r>
            <a:r>
              <a:rPr lang="en-US" dirty="0" smtClean="0"/>
              <a:t>.</a:t>
            </a:r>
            <a:endParaRPr lang="en-US" dirty="0"/>
          </a:p>
        </p:txBody>
      </p:sp>
    </p:spTree>
    <p:extLst>
      <p:ext uri="{BB962C8B-B14F-4D97-AF65-F5344CB8AC3E}">
        <p14:creationId xmlns:p14="http://schemas.microsoft.com/office/powerpoint/2010/main" val="323282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83188" y="1109662"/>
            <a:ext cx="6172200" cy="4629150"/>
          </a:xfrm>
        </p:spPr>
      </p:pic>
      <p:sp>
        <p:nvSpPr>
          <p:cNvPr id="8" name="TextBox 7"/>
          <p:cNvSpPr txBox="1"/>
          <p:nvPr/>
        </p:nvSpPr>
        <p:spPr>
          <a:xfrm>
            <a:off x="1181100" y="1879600"/>
            <a:ext cx="2984500" cy="3416320"/>
          </a:xfrm>
          <a:prstGeom prst="rect">
            <a:avLst/>
          </a:prstGeom>
          <a:solidFill>
            <a:schemeClr val="accent4">
              <a:lumMod val="40000"/>
              <a:lumOff val="60000"/>
            </a:schemeClr>
          </a:solidFill>
        </p:spPr>
        <p:txBody>
          <a:bodyPr wrap="square" rtlCol="0">
            <a:spAutoFit/>
          </a:bodyPr>
          <a:lstStyle/>
          <a:p>
            <a:r>
              <a:rPr lang="en-US" sz="3600" dirty="0"/>
              <a:t>Hope you enjoyed this trip, and maybe we’ll see you on the trail soon!</a:t>
            </a:r>
          </a:p>
        </p:txBody>
      </p:sp>
    </p:spTree>
    <p:extLst>
      <p:ext uri="{BB962C8B-B14F-4D97-AF65-F5344CB8AC3E}">
        <p14:creationId xmlns:p14="http://schemas.microsoft.com/office/powerpoint/2010/main" val="483001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14" y="-800100"/>
            <a:ext cx="3932237" cy="1600200"/>
          </a:xfrm>
        </p:spPr>
        <p:txBody>
          <a:bodyPr/>
          <a:lstStyle/>
          <a:p>
            <a:r>
              <a:rPr lang="en-US" dirty="0" smtClean="0"/>
              <a:t>Field Trip Crew</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74609" y="0"/>
            <a:ext cx="8991600" cy="6858000"/>
          </a:xfrm>
        </p:spPr>
      </p:pic>
      <p:sp>
        <p:nvSpPr>
          <p:cNvPr id="4" name="Text Placeholder 3"/>
          <p:cNvSpPr>
            <a:spLocks noGrp="1"/>
          </p:cNvSpPr>
          <p:nvPr>
            <p:ph type="body" sz="half" idx="2"/>
          </p:nvPr>
        </p:nvSpPr>
        <p:spPr>
          <a:xfrm>
            <a:off x="56014" y="1175657"/>
            <a:ext cx="5103812" cy="3811588"/>
          </a:xfrm>
        </p:spPr>
        <p:txBody>
          <a:bodyPr/>
          <a:lstStyle/>
          <a:p>
            <a:r>
              <a:rPr lang="en-US" dirty="0" smtClean="0"/>
              <a:t>Jennifer Wright, U.S. Forest Service</a:t>
            </a:r>
          </a:p>
          <a:p>
            <a:r>
              <a:rPr lang="en-US" dirty="0" smtClean="0"/>
              <a:t>Jim Kellogg, State of VT, Agency of Natural Resources</a:t>
            </a:r>
          </a:p>
          <a:p>
            <a:r>
              <a:rPr lang="en-US" dirty="0" smtClean="0"/>
              <a:t>Judy Rosovsky, University of VT</a:t>
            </a:r>
            <a:endParaRPr lang="en-US" dirty="0"/>
          </a:p>
        </p:txBody>
      </p:sp>
    </p:spTree>
    <p:extLst>
      <p:ext uri="{BB962C8B-B14F-4D97-AF65-F5344CB8AC3E}">
        <p14:creationId xmlns:p14="http://schemas.microsoft.com/office/powerpoint/2010/main" val="169151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OUR MISSION:</a:t>
            </a:r>
            <a:endParaRPr lang="en-US" dirty="0"/>
          </a:p>
        </p:txBody>
      </p:sp>
      <p:sp>
        <p:nvSpPr>
          <p:cNvPr id="6" name="Content Placeholder 5"/>
          <p:cNvSpPr>
            <a:spLocks noGrp="1"/>
          </p:cNvSpPr>
          <p:nvPr>
            <p:ph idx="1"/>
          </p:nvPr>
        </p:nvSpPr>
        <p:spPr>
          <a:xfrm>
            <a:off x="838200" y="1825625"/>
            <a:ext cx="10515600" cy="2893332"/>
          </a:xfrm>
        </p:spPr>
        <p:txBody>
          <a:bodyPr/>
          <a:lstStyle/>
          <a:p>
            <a:r>
              <a:rPr lang="en-US" dirty="0"/>
              <a:t>V</a:t>
            </a:r>
            <a:r>
              <a:rPr lang="en-US" dirty="0" smtClean="0"/>
              <a:t>isit Prospect </a:t>
            </a:r>
            <a:r>
              <a:rPr lang="en-US" dirty="0"/>
              <a:t>Rock </a:t>
            </a:r>
            <a:r>
              <a:rPr lang="en-US" dirty="0" smtClean="0"/>
              <a:t>wilderness area to </a:t>
            </a:r>
            <a:r>
              <a:rPr lang="en-US" dirty="0"/>
              <a:t>observe air </a:t>
            </a:r>
            <a:r>
              <a:rPr lang="en-US" dirty="0" smtClean="0"/>
              <a:t>quality</a:t>
            </a:r>
          </a:p>
          <a:p>
            <a:r>
              <a:rPr lang="en-US" dirty="0" smtClean="0"/>
              <a:t>Hike </a:t>
            </a:r>
            <a:r>
              <a:rPr lang="en-US" dirty="0"/>
              <a:t>along Branch Pond Trail and portions of the historic railroad </a:t>
            </a:r>
            <a:r>
              <a:rPr lang="en-US" dirty="0" smtClean="0"/>
              <a:t>bed</a:t>
            </a:r>
          </a:p>
          <a:p>
            <a:r>
              <a:rPr lang="en-US" dirty="0" smtClean="0"/>
              <a:t>Observe Bourn Brook</a:t>
            </a:r>
          </a:p>
          <a:p>
            <a:r>
              <a:rPr lang="en-US" dirty="0" smtClean="0"/>
              <a:t>Proceed </a:t>
            </a:r>
            <a:r>
              <a:rPr lang="en-US" dirty="0"/>
              <a:t>to  Douglas </a:t>
            </a:r>
            <a:r>
              <a:rPr lang="en-US" dirty="0" smtClean="0"/>
              <a:t>Shelter</a:t>
            </a:r>
          </a:p>
          <a:p>
            <a:r>
              <a:rPr lang="en-US" dirty="0" smtClean="0"/>
              <a:t>And time permitting, observe wetland adjacent to Little Mud Pond</a:t>
            </a:r>
            <a:endParaRPr lang="en-US" dirty="0"/>
          </a:p>
        </p:txBody>
      </p:sp>
    </p:spTree>
    <p:extLst>
      <p:ext uri="{BB962C8B-B14F-4D97-AF65-F5344CB8AC3E}">
        <p14:creationId xmlns:p14="http://schemas.microsoft.com/office/powerpoint/2010/main" val="4113372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08400" y="-57718"/>
            <a:ext cx="8483600" cy="6939643"/>
          </a:xfrm>
        </p:spPr>
      </p:pic>
      <p:sp>
        <p:nvSpPr>
          <p:cNvPr id="7" name="TextBox 6"/>
          <p:cNvSpPr txBox="1"/>
          <p:nvPr/>
        </p:nvSpPr>
        <p:spPr>
          <a:xfrm>
            <a:off x="0" y="565170"/>
            <a:ext cx="3314700" cy="5262979"/>
          </a:xfrm>
          <a:prstGeom prst="rect">
            <a:avLst/>
          </a:prstGeom>
          <a:noFill/>
        </p:spPr>
        <p:txBody>
          <a:bodyPr wrap="square" rtlCol="0">
            <a:spAutoFit/>
          </a:bodyPr>
          <a:lstStyle/>
          <a:p>
            <a:r>
              <a:rPr lang="en-US" sz="2800" dirty="0" smtClean="0"/>
              <a:t>Air quality as seen from Prospect Rock was quite good on Bennington Battle Day, August 16, 2016. </a:t>
            </a:r>
          </a:p>
          <a:p>
            <a:endParaRPr lang="en-US" sz="2800" dirty="0"/>
          </a:p>
          <a:p>
            <a:r>
              <a:rPr lang="en-US" sz="2800" dirty="0" smtClean="0"/>
              <a:t>Note the very faint farthest mountain below the yellow arrow. If that is visible, air quality is high.</a:t>
            </a:r>
            <a:endParaRPr lang="en-US" sz="2800" dirty="0"/>
          </a:p>
        </p:txBody>
      </p:sp>
      <p:sp>
        <p:nvSpPr>
          <p:cNvPr id="8" name="Down Arrow 7"/>
          <p:cNvSpPr/>
          <p:nvPr/>
        </p:nvSpPr>
        <p:spPr>
          <a:xfrm>
            <a:off x="7565572" y="763450"/>
            <a:ext cx="255814" cy="97840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596493" y="6365254"/>
            <a:ext cx="6449786" cy="369332"/>
          </a:xfrm>
          <a:prstGeom prst="rect">
            <a:avLst/>
          </a:prstGeom>
          <a:noFill/>
        </p:spPr>
        <p:txBody>
          <a:bodyPr wrap="square" rtlCol="0">
            <a:spAutoFit/>
          </a:bodyPr>
          <a:lstStyle/>
          <a:p>
            <a:pPr algn="ctr"/>
            <a:r>
              <a:rPr lang="en-US" dirty="0" smtClean="0">
                <a:solidFill>
                  <a:srgbClr val="FFFF00"/>
                </a:solidFill>
              </a:rPr>
              <a:t>View from Prospect Rock looking out toward Manchester VT</a:t>
            </a:r>
            <a:endParaRPr lang="en-US" dirty="0">
              <a:solidFill>
                <a:srgbClr val="FFFF00"/>
              </a:solidFill>
            </a:endParaRPr>
          </a:p>
        </p:txBody>
      </p:sp>
    </p:spTree>
    <p:extLst>
      <p:ext uri="{BB962C8B-B14F-4D97-AF65-F5344CB8AC3E}">
        <p14:creationId xmlns:p14="http://schemas.microsoft.com/office/powerpoint/2010/main" val="78821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0" y="457199"/>
            <a:ext cx="3690937" cy="6139543"/>
          </a:xfrm>
        </p:spPr>
        <p:txBody>
          <a:bodyPr>
            <a:noAutofit/>
          </a:bodyPr>
          <a:lstStyle/>
          <a:p>
            <a:r>
              <a:rPr lang="en-US" sz="3200" dirty="0" smtClean="0"/>
              <a:t>On poor air quality days, the haze can obscure Mt Equinox. </a:t>
            </a:r>
          </a:p>
          <a:p>
            <a:r>
              <a:rPr lang="en-US" sz="3200" dirty="0" smtClean="0"/>
              <a:t>Sulfur bearing particulate matter is responsible for much of poor air quality, and the Clean Air Act has generated significant reductions in sulfur based particulate matter.</a:t>
            </a:r>
            <a:endParaRPr lang="en-US" sz="3200" dirty="0"/>
          </a:p>
        </p:txBody>
      </p:sp>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90937" y="0"/>
            <a:ext cx="8534400" cy="6858000"/>
          </a:xfrm>
        </p:spPr>
      </p:pic>
      <p:sp>
        <p:nvSpPr>
          <p:cNvPr id="10" name="TextBox 9"/>
          <p:cNvSpPr txBox="1"/>
          <p:nvPr/>
        </p:nvSpPr>
        <p:spPr>
          <a:xfrm>
            <a:off x="6720567" y="1273629"/>
            <a:ext cx="1322614" cy="369332"/>
          </a:xfrm>
          <a:prstGeom prst="rect">
            <a:avLst/>
          </a:prstGeom>
          <a:noFill/>
        </p:spPr>
        <p:txBody>
          <a:bodyPr wrap="square" rtlCol="0">
            <a:spAutoFit/>
          </a:bodyPr>
          <a:lstStyle/>
          <a:p>
            <a:r>
              <a:rPr lang="en-US" dirty="0" smtClean="0"/>
              <a:t>Mt. Equinox</a:t>
            </a:r>
            <a:endParaRPr lang="en-US" dirty="0"/>
          </a:p>
        </p:txBody>
      </p:sp>
    </p:spTree>
    <p:extLst>
      <p:ext uri="{BB962C8B-B14F-4D97-AF65-F5344CB8AC3E}">
        <p14:creationId xmlns:p14="http://schemas.microsoft.com/office/powerpoint/2010/main" val="3627168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2776" y="-88900"/>
            <a:ext cx="8872539" cy="6946900"/>
          </a:xfrm>
        </p:spPr>
      </p:pic>
      <p:sp>
        <p:nvSpPr>
          <p:cNvPr id="4" name="Text Placeholder 3"/>
          <p:cNvSpPr>
            <a:spLocks noGrp="1"/>
          </p:cNvSpPr>
          <p:nvPr>
            <p:ph type="body" sz="half" idx="2"/>
          </p:nvPr>
        </p:nvSpPr>
        <p:spPr>
          <a:xfrm>
            <a:off x="8259763" y="1327150"/>
            <a:ext cx="3932237" cy="4114800"/>
          </a:xfrm>
        </p:spPr>
        <p:txBody>
          <a:bodyPr>
            <a:noAutofit/>
          </a:bodyPr>
          <a:lstStyle/>
          <a:p>
            <a:r>
              <a:rPr lang="en-US" sz="3600" dirty="0" smtClean="0">
                <a:solidFill>
                  <a:srgbClr val="0070C0"/>
                </a:solidFill>
              </a:rPr>
              <a:t>The area that the trail goes through used to be farmed. Old pieces of equipment, like the one pictured here, and cellar holes can be seen.</a:t>
            </a:r>
            <a:endParaRPr lang="en-US" sz="3600" dirty="0">
              <a:solidFill>
                <a:srgbClr val="0070C0"/>
              </a:solidFill>
            </a:endParaRPr>
          </a:p>
        </p:txBody>
      </p:sp>
    </p:spTree>
    <p:extLst>
      <p:ext uri="{BB962C8B-B14F-4D97-AF65-F5344CB8AC3E}">
        <p14:creationId xmlns:p14="http://schemas.microsoft.com/office/powerpoint/2010/main" val="988230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0988" y="0"/>
            <a:ext cx="9144000" cy="6858000"/>
          </a:xfrm>
        </p:spPr>
      </p:pic>
      <p:sp>
        <p:nvSpPr>
          <p:cNvPr id="6" name="TextBox 5"/>
          <p:cNvSpPr txBox="1"/>
          <p:nvPr/>
        </p:nvSpPr>
        <p:spPr>
          <a:xfrm>
            <a:off x="6477000" y="228600"/>
            <a:ext cx="2870200" cy="461665"/>
          </a:xfrm>
          <a:prstGeom prst="rect">
            <a:avLst/>
          </a:prstGeom>
          <a:noFill/>
        </p:spPr>
        <p:txBody>
          <a:bodyPr wrap="square" rtlCol="0">
            <a:spAutoFit/>
          </a:bodyPr>
          <a:lstStyle/>
          <a:p>
            <a:r>
              <a:rPr lang="en-US" sz="2400" dirty="0" smtClean="0">
                <a:solidFill>
                  <a:srgbClr val="FFFF00"/>
                </a:solidFill>
              </a:rPr>
              <a:t>This artifact is recent</a:t>
            </a:r>
            <a:endParaRPr lang="en-US" sz="2400" dirty="0">
              <a:solidFill>
                <a:srgbClr val="FFFF00"/>
              </a:solidFill>
            </a:endParaRPr>
          </a:p>
        </p:txBody>
      </p:sp>
    </p:spTree>
    <p:extLst>
      <p:ext uri="{BB962C8B-B14F-4D97-AF65-F5344CB8AC3E}">
        <p14:creationId xmlns:p14="http://schemas.microsoft.com/office/powerpoint/2010/main" val="161650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05906" y="0"/>
            <a:ext cx="7042149" cy="5281612"/>
          </a:xfrm>
        </p:spPr>
      </p:pic>
      <p:sp>
        <p:nvSpPr>
          <p:cNvPr id="4" name="Text Placeholder 3"/>
          <p:cNvSpPr>
            <a:spLocks noGrp="1"/>
          </p:cNvSpPr>
          <p:nvPr>
            <p:ph type="body" sz="half" idx="2"/>
          </p:nvPr>
        </p:nvSpPr>
        <p:spPr>
          <a:xfrm>
            <a:off x="1347788" y="5483224"/>
            <a:ext cx="9625012" cy="1146176"/>
          </a:xfrm>
        </p:spPr>
        <p:txBody>
          <a:bodyPr>
            <a:normAutofit/>
          </a:bodyPr>
          <a:lstStyle/>
          <a:p>
            <a:pPr algn="ctr"/>
            <a:r>
              <a:rPr lang="en-US" sz="3600" dirty="0" smtClean="0"/>
              <a:t>At the trail intersection we crossed into the Lye Brook Wilderness Area.</a:t>
            </a:r>
            <a:endParaRPr lang="en-US" sz="3600" dirty="0"/>
          </a:p>
        </p:txBody>
      </p:sp>
    </p:spTree>
    <p:extLst>
      <p:ext uri="{BB962C8B-B14F-4D97-AF65-F5344CB8AC3E}">
        <p14:creationId xmlns:p14="http://schemas.microsoft.com/office/powerpoint/2010/main" val="332404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5333890" y="901809"/>
            <a:ext cx="6883618" cy="5080001"/>
          </a:xfrm>
        </p:spPr>
      </p:pic>
      <p:sp>
        <p:nvSpPr>
          <p:cNvPr id="4" name="Text Placeholder 3"/>
          <p:cNvSpPr>
            <a:spLocks noGrp="1"/>
          </p:cNvSpPr>
          <p:nvPr>
            <p:ph type="body" sz="half" idx="2"/>
          </p:nvPr>
        </p:nvSpPr>
        <p:spPr>
          <a:xfrm>
            <a:off x="1131888" y="392441"/>
            <a:ext cx="3932237" cy="6491178"/>
          </a:xfrm>
        </p:spPr>
        <p:txBody>
          <a:bodyPr>
            <a:noAutofit/>
          </a:bodyPr>
          <a:lstStyle/>
          <a:p>
            <a:r>
              <a:rPr lang="en-US" sz="3600" dirty="0" smtClean="0"/>
              <a:t>Note that the boards that are starting to rot out. The level terrain limits drainage, and the dense canopy keeps moisture in, which limits boardwalk life and increases the labor intensity of trail maintenance. </a:t>
            </a:r>
            <a:endParaRPr lang="en-US" sz="3600" dirty="0"/>
          </a:p>
        </p:txBody>
      </p:sp>
    </p:spTree>
    <p:extLst>
      <p:ext uri="{BB962C8B-B14F-4D97-AF65-F5344CB8AC3E}">
        <p14:creationId xmlns:p14="http://schemas.microsoft.com/office/powerpoint/2010/main" val="3923515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TotalTime>
  <Words>587</Words>
  <Application>Microsoft Office PowerPoint</Application>
  <PresentationFormat>Widescreen</PresentationFormat>
  <Paragraphs>34</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Lye Brook SubCommittee Field Trip  August  2016</vt:lpstr>
      <vt:lpstr>Field Trip Crew</vt:lpstr>
      <vt:lpstr>OUR 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Vermont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Lye Brook SubCommittee Field Trip  August  2016</dc:title>
  <dc:creator>Judy Rosovsky</dc:creator>
  <cp:lastModifiedBy>Judy Rosovsky</cp:lastModifiedBy>
  <cp:revision>30</cp:revision>
  <dcterms:created xsi:type="dcterms:W3CDTF">2016-08-17T19:19:25Z</dcterms:created>
  <dcterms:modified xsi:type="dcterms:W3CDTF">2017-02-07T21:15:05Z</dcterms:modified>
</cp:coreProperties>
</file>